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0.png"/><Relationship Id="rId6" Type="http://schemas.openxmlformats.org/officeDocument/2006/relationships/image" Target="../media/image06.png"/><Relationship Id="rId5" Type="http://schemas.openxmlformats.org/officeDocument/2006/relationships/image" Target="../media/image0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4.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3"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685800" y="1278542"/>
            <a:ext cx="7772400" cy="1159799"/>
          </a:xfrm>
          <a:prstGeom prst="rect">
            <a:avLst/>
          </a:prstGeom>
        </p:spPr>
        <p:txBody>
          <a:bodyPr anchorCtr="0" anchor="b" bIns="91425" lIns="91425" rIns="91425" tIns="91425">
            <a:noAutofit/>
          </a:bodyPr>
          <a:lstStyle/>
          <a:p>
            <a:pPr>
              <a:spcBef>
                <a:spcPts val="0"/>
              </a:spcBef>
              <a:buNone/>
            </a:pPr>
            <a:r>
              <a:rPr lang="en"/>
              <a:t>BrandNue</a:t>
            </a:r>
          </a:p>
        </p:txBody>
      </p:sp>
      <p:sp>
        <p:nvSpPr>
          <p:cNvPr id="31" name="Shape 31"/>
          <p:cNvSpPr txBox="1"/>
          <p:nvPr>
            <p:ph idx="1" type="subTitle"/>
          </p:nvPr>
        </p:nvSpPr>
        <p:spPr>
          <a:xfrm>
            <a:off x="685800" y="2535253"/>
            <a:ext cx="7772400" cy="784799"/>
          </a:xfrm>
          <a:prstGeom prst="rect">
            <a:avLst/>
          </a:prstGeom>
        </p:spPr>
        <p:txBody>
          <a:bodyPr anchorCtr="0" anchor="t" bIns="91425" lIns="91425" rIns="91425" tIns="91425">
            <a:noAutofit/>
          </a:bodyPr>
          <a:lstStyle/>
          <a:p>
            <a:pPr>
              <a:spcBef>
                <a:spcPts val="0"/>
              </a:spcBef>
              <a:buNone/>
            </a:pPr>
            <a:r>
              <a:rPr lang="en"/>
              <a:t>A project on branding and marketing</a:t>
            </a:r>
          </a:p>
        </p:txBody>
      </p:sp>
      <p:sp>
        <p:nvSpPr>
          <p:cNvPr id="32" name="Shape 32"/>
          <p:cNvSpPr txBox="1"/>
          <p:nvPr/>
        </p:nvSpPr>
        <p:spPr>
          <a:xfrm>
            <a:off x="3298700" y="3198975"/>
            <a:ext cx="4409700" cy="401700"/>
          </a:xfrm>
          <a:prstGeom prst="rect">
            <a:avLst/>
          </a:prstGeom>
          <a:noFill/>
          <a:ln>
            <a:noFill/>
          </a:ln>
        </p:spPr>
        <p:txBody>
          <a:bodyPr anchorCtr="0" anchor="t" bIns="91425" lIns="91425" rIns="91425" tIns="91425">
            <a:noAutofit/>
          </a:bodyPr>
          <a:lstStyle/>
          <a:p>
            <a:pPr algn="r">
              <a:spcBef>
                <a:spcPts val="0"/>
              </a:spcBef>
              <a:buNone/>
            </a:pPr>
            <a:r>
              <a:rPr lang="en">
                <a:solidFill>
                  <a:srgbClr val="999999"/>
                </a:solidFill>
              </a:rPr>
              <a:t>By: Rachel McGuire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What’s the Point of Branding?</a:t>
            </a:r>
          </a:p>
        </p:txBody>
      </p:sp>
      <p:sp>
        <p:nvSpPr>
          <p:cNvPr id="89" name="Shape 8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17500" lvl="0" marL="457200" rtl="0">
              <a:spcBef>
                <a:spcPts val="0"/>
              </a:spcBef>
              <a:buClr>
                <a:srgbClr val="999999"/>
              </a:buClr>
              <a:buSzPct val="100000"/>
              <a:buFont typeface="Arial"/>
              <a:buChar char="●"/>
            </a:pPr>
            <a:r>
              <a:rPr lang="en" sz="1400">
                <a:solidFill>
                  <a:srgbClr val="999999"/>
                </a:solidFill>
              </a:rPr>
              <a:t>Often overlooked and created in a hurry, a company's brand is what they are conveying to their consumers. A brand is the company’s identify and therefore should be well thought out and deliberate.</a:t>
            </a:r>
          </a:p>
          <a:p>
            <a:pPr indent="-317500" lvl="0" marL="457200" rtl="0">
              <a:spcBef>
                <a:spcPts val="0"/>
              </a:spcBef>
              <a:buClr>
                <a:srgbClr val="999999"/>
              </a:buClr>
              <a:buSzPct val="100000"/>
              <a:buFont typeface="Arial"/>
              <a:buChar char="●"/>
            </a:pPr>
            <a:r>
              <a:rPr lang="en" sz="1400">
                <a:solidFill>
                  <a:srgbClr val="999999"/>
                </a:solidFill>
              </a:rPr>
              <a:t>This is the basis of your company, or the foundation. It portrays to your audience what your company is, what makes it different, and the effect is something that could help or hurt a business drastically</a:t>
            </a:r>
          </a:p>
          <a:p>
            <a:pPr indent="-317500" lvl="0" marL="457200" rtl="0">
              <a:spcBef>
                <a:spcPts val="0"/>
              </a:spcBef>
              <a:buClr>
                <a:srgbClr val="999999"/>
              </a:buClr>
              <a:buSzPct val="100000"/>
              <a:buFont typeface="Arial"/>
              <a:buChar char="●"/>
            </a:pPr>
            <a:r>
              <a:rPr lang="en" sz="1400">
                <a:solidFill>
                  <a:srgbClr val="999999"/>
                </a:solidFill>
              </a:rPr>
              <a:t>One of the most important things to remember when branding is to make sure it conveys all you want your audience to perceive, while keeping the design eye catching, yet simple.</a:t>
            </a:r>
          </a:p>
          <a:p>
            <a:pPr rtl="0">
              <a:spcBef>
                <a:spcPts val="0"/>
              </a:spcBef>
              <a:buNone/>
            </a:pPr>
            <a:r>
              <a:t/>
            </a:r>
            <a:endParaRPr sz="1100">
              <a:solidFill>
                <a:srgbClr val="8E8E8E"/>
              </a:solidFill>
            </a:endParaRPr>
          </a:p>
          <a:p>
            <a:pPr rtl="0">
              <a:spcBef>
                <a:spcPts val="0"/>
              </a:spcBef>
              <a:buNone/>
            </a:pPr>
            <a:r>
              <a:rPr lang="en" sz="1200">
                <a:solidFill>
                  <a:srgbClr val="B4A7D6"/>
                </a:solidFill>
              </a:rPr>
              <a:t>“All elements in a good brand are consistent, even down to the packaging. Wherever you go. you always know what you’re going to get. It’s clean.”</a:t>
            </a:r>
          </a:p>
          <a:p>
            <a:pPr lvl="0" rtl="0" algn="ctr">
              <a:spcBef>
                <a:spcPts val="0"/>
              </a:spcBef>
              <a:buNone/>
            </a:pPr>
            <a:r>
              <a:rPr lang="en" sz="1200">
                <a:solidFill>
                  <a:srgbClr val="B4A7D6"/>
                </a:solidFill>
              </a:rPr>
              <a:t>-Tammy Brown, Senior Designer at Mighty 8th Media</a:t>
            </a:r>
          </a:p>
          <a:p>
            <a:pPr lvl="0" rtl="0">
              <a:spcBef>
                <a:spcPts val="0"/>
              </a:spcBef>
              <a:buNone/>
            </a:pPr>
            <a:r>
              <a:t/>
            </a:r>
            <a:endParaRPr sz="1100">
              <a:solidFill>
                <a:srgbClr val="8E8E8E"/>
              </a:solidFill>
            </a:endParaRPr>
          </a:p>
          <a:p>
            <a:pPr lvl="0">
              <a:spcBef>
                <a:spcPts val="0"/>
              </a:spcBef>
              <a:buClr>
                <a:schemeClr val="dk1"/>
              </a:buClr>
              <a:buFont typeface="Arial"/>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Why bother with Marketing?</a:t>
            </a:r>
          </a:p>
        </p:txBody>
      </p:sp>
      <p:sp>
        <p:nvSpPr>
          <p:cNvPr id="95" name="Shape 9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17500" lvl="0" marL="457200" rtl="0">
              <a:spcBef>
                <a:spcPts val="0"/>
              </a:spcBef>
              <a:buClr>
                <a:srgbClr val="8E8E8E"/>
              </a:buClr>
              <a:buSzPct val="100000"/>
              <a:buFont typeface="Arial"/>
              <a:buChar char="●"/>
            </a:pPr>
            <a:r>
              <a:rPr lang="en" sz="1400">
                <a:solidFill>
                  <a:srgbClr val="8E8E8E"/>
                </a:solidFill>
              </a:rPr>
              <a:t>Further research proved that internet and social media marketing generated more advances and inquiries, which in turn lead to higher sales in a company. </a:t>
            </a:r>
          </a:p>
          <a:p>
            <a:pPr indent="-317500" lvl="0" marL="457200" rtl="0">
              <a:spcBef>
                <a:spcPts val="0"/>
              </a:spcBef>
              <a:buClr>
                <a:srgbClr val="8E8E8E"/>
              </a:buClr>
              <a:buSzPct val="100000"/>
              <a:buFont typeface="Arial"/>
              <a:buChar char="●"/>
            </a:pPr>
            <a:r>
              <a:rPr lang="en" sz="1400">
                <a:solidFill>
                  <a:srgbClr val="8E8E8E"/>
                </a:solidFill>
              </a:rPr>
              <a:t>Marketing is, like Tammy Brown of Mighty 8th Media said, “an essential tool if you want your business to grow. Marketing can take a business from concept to market, then support or improve it. If not, [a company’s] brand could potentially get deluded.”</a:t>
            </a:r>
          </a:p>
          <a:p>
            <a:pPr lvl="0" rtl="0">
              <a:spcBef>
                <a:spcPts val="0"/>
              </a:spcBef>
              <a:buNone/>
            </a:pPr>
            <a:r>
              <a:rPr lang="en" sz="1400">
                <a:solidFill>
                  <a:srgbClr val="B4A7D6"/>
                </a:solidFill>
                <a:latin typeface="Georgia"/>
                <a:ea typeface="Georgia"/>
                <a:cs typeface="Georgia"/>
                <a:sym typeface="Georgia"/>
              </a:rPr>
              <a:t>92% of marketers in 2014 claimed that social media marketing was important for their business, with 80% indicating their efforts increased traffic to their websites.</a:t>
            </a:r>
          </a:p>
          <a:p>
            <a:pPr lvl="0" rtl="0">
              <a:spcBef>
                <a:spcPts val="0"/>
              </a:spcBef>
              <a:buNone/>
            </a:pPr>
            <a:r>
              <a:t/>
            </a:r>
            <a:endParaRPr sz="1400">
              <a:solidFill>
                <a:srgbClr val="B4A7D6"/>
              </a:solidFill>
              <a:latin typeface="Georgia"/>
              <a:ea typeface="Georgia"/>
              <a:cs typeface="Georgia"/>
              <a:sym typeface="Georgia"/>
            </a:endParaRPr>
          </a:p>
          <a:p>
            <a:pPr indent="-317500" lvl="0" marL="457200">
              <a:spcBef>
                <a:spcPts val="0"/>
              </a:spcBef>
              <a:buClr>
                <a:srgbClr val="999999"/>
              </a:buClr>
              <a:buSzPct val="100000"/>
              <a:buFont typeface="Arial"/>
              <a:buChar char="●"/>
            </a:pPr>
            <a:r>
              <a:rPr lang="en" sz="1400">
                <a:solidFill>
                  <a:srgbClr val="999999"/>
                </a:solidFill>
                <a:latin typeface="Georgia"/>
                <a:ea typeface="Georgia"/>
                <a:cs typeface="Georgia"/>
                <a:sym typeface="Georgia"/>
              </a:rPr>
              <a:t>With competition at it’s highest in American history, good marketing could be the key to put your business a step in front of the competitions.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solidFill>
                  <a:srgbClr val="999999"/>
                </a:solidFill>
              </a:rPr>
              <a:t>Forbes Magazine writes that if nothing else, good marketing…</a:t>
            </a:r>
          </a:p>
          <a:p>
            <a:pPr rtl="0">
              <a:spcBef>
                <a:spcPts val="0"/>
              </a:spcBef>
              <a:buNone/>
            </a:pPr>
            <a:r>
              <a:rPr lang="en" sz="1800">
                <a:solidFill>
                  <a:srgbClr val="999999"/>
                </a:solidFill>
              </a:rPr>
              <a:t>1. Increases brand recognition</a:t>
            </a:r>
          </a:p>
          <a:p>
            <a:pPr rtl="0">
              <a:spcBef>
                <a:spcPts val="0"/>
              </a:spcBef>
              <a:buNone/>
            </a:pPr>
            <a:r>
              <a:rPr lang="en" sz="1800">
                <a:solidFill>
                  <a:srgbClr val="999999"/>
                </a:solidFill>
              </a:rPr>
              <a:t>2. Improves brand loyalty</a:t>
            </a:r>
          </a:p>
          <a:p>
            <a:pPr rtl="0">
              <a:spcBef>
                <a:spcPts val="0"/>
              </a:spcBef>
              <a:buNone/>
            </a:pPr>
            <a:r>
              <a:rPr lang="en" sz="1800">
                <a:solidFill>
                  <a:srgbClr val="999999"/>
                </a:solidFill>
              </a:rPr>
              <a:t>3. More opportunities to convert</a:t>
            </a:r>
          </a:p>
          <a:p>
            <a:pPr rtl="0">
              <a:spcBef>
                <a:spcPts val="0"/>
              </a:spcBef>
              <a:buNone/>
            </a:pPr>
            <a:r>
              <a:rPr lang="en" sz="1800">
                <a:solidFill>
                  <a:srgbClr val="999999"/>
                </a:solidFill>
              </a:rPr>
              <a:t>4. Higher conversion rates</a:t>
            </a:r>
          </a:p>
          <a:p>
            <a:pPr lvl="0">
              <a:spcBef>
                <a:spcPts val="0"/>
              </a:spcBef>
              <a:buNone/>
            </a:pPr>
            <a:r>
              <a:t/>
            </a:r>
            <a:endParaRPr sz="18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What’s with the name?</a:t>
            </a:r>
          </a:p>
        </p:txBody>
      </p:sp>
      <p:sp>
        <p:nvSpPr>
          <p:cNvPr id="38" name="Shape 38"/>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Brand:</a:t>
            </a:r>
            <a:r>
              <a:rPr lang="en" sz="1400"/>
              <a:t> </a:t>
            </a:r>
            <a:r>
              <a:rPr lang="en" sz="1400">
                <a:solidFill>
                  <a:srgbClr val="545454"/>
                </a:solidFill>
              </a:rPr>
              <a:t>a set of perceptions and images that represent a company, product or service.</a:t>
            </a:r>
          </a:p>
          <a:p>
            <a:pPr rtl="0">
              <a:spcBef>
                <a:spcPts val="0"/>
              </a:spcBef>
              <a:buNone/>
            </a:pPr>
            <a:r>
              <a:rPr lang="en" sz="1800">
                <a:solidFill>
                  <a:srgbClr val="000000"/>
                </a:solidFill>
              </a:rPr>
              <a:t>Nue: </a:t>
            </a:r>
            <a:r>
              <a:rPr lang="en" sz="1400">
                <a:solidFill>
                  <a:srgbClr val="545454"/>
                </a:solidFill>
              </a:rPr>
              <a:t>Trendy and unique, standing out from the norm</a:t>
            </a:r>
          </a:p>
          <a:p>
            <a:pPr rtl="0">
              <a:spcBef>
                <a:spcPts val="0"/>
              </a:spcBef>
              <a:buNone/>
            </a:pPr>
            <a:r>
              <a:t/>
            </a:r>
            <a:endParaRPr sz="1400">
              <a:solidFill>
                <a:srgbClr val="545454"/>
              </a:solidFill>
            </a:endParaRPr>
          </a:p>
          <a:p>
            <a:pPr>
              <a:spcBef>
                <a:spcPts val="0"/>
              </a:spcBef>
              <a:buNone/>
            </a:pPr>
            <a:r>
              <a:t/>
            </a:r>
            <a:endParaRPr sz="1400">
              <a:solidFill>
                <a:srgbClr val="545454"/>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EQ:</a:t>
            </a:r>
          </a:p>
        </p:txBody>
      </p:sp>
      <p:sp>
        <p:nvSpPr>
          <p:cNvPr id="44" name="Shape 4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0" lvl="0" marL="0" rtl="0">
              <a:spcBef>
                <a:spcPts val="0"/>
              </a:spcBef>
              <a:buClr>
                <a:schemeClr val="dk1"/>
              </a:buClr>
              <a:buSzPct val="45833"/>
              <a:buFont typeface="Arial"/>
              <a:buNone/>
            </a:pPr>
            <a:r>
              <a:rPr lang="en" sz="2400">
                <a:solidFill>
                  <a:srgbClr val="333333"/>
                </a:solidFill>
              </a:rPr>
              <a:t>What is the importance of branding and why is marketing such an essential tool in today’s business world?</a:t>
            </a:r>
          </a:p>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is branding?</a:t>
            </a:r>
          </a:p>
        </p:txBody>
      </p:sp>
      <p:sp>
        <p:nvSpPr>
          <p:cNvPr id="50" name="Shape 50"/>
          <p:cNvSpPr txBox="1"/>
          <p:nvPr>
            <p:ph idx="1" type="body"/>
          </p:nvPr>
        </p:nvSpPr>
        <p:spPr>
          <a:xfrm>
            <a:off x="457200" y="1200150"/>
            <a:ext cx="8229600" cy="1449000"/>
          </a:xfrm>
          <a:prstGeom prst="rect">
            <a:avLst/>
          </a:prstGeom>
        </p:spPr>
        <p:txBody>
          <a:bodyPr anchorCtr="0" anchor="t" bIns="91425" lIns="91425" rIns="91425" tIns="91425">
            <a:noAutofit/>
          </a:bodyPr>
          <a:lstStyle/>
          <a:p>
            <a:pPr indent="-317500" lvl="0" marL="457200" rtl="0">
              <a:spcBef>
                <a:spcPts val="0"/>
              </a:spcBef>
              <a:buClr>
                <a:srgbClr val="999999"/>
              </a:buClr>
              <a:buSzPct val="100000"/>
              <a:buFont typeface="Arial"/>
              <a:buChar char="●"/>
            </a:pPr>
            <a:r>
              <a:rPr lang="en" sz="1400">
                <a:solidFill>
                  <a:srgbClr val="999999"/>
                </a:solidFill>
              </a:rPr>
              <a:t>A distinguishing symbol, mark, logo, name, word, sentence or a combination of these items that companies use to distinguish their product from others in the market.</a:t>
            </a:r>
          </a:p>
          <a:p>
            <a:pPr rtl="0">
              <a:spcBef>
                <a:spcPts val="0"/>
              </a:spcBef>
              <a:buNone/>
            </a:pPr>
            <a:r>
              <a:rPr lang="en" sz="1400">
                <a:solidFill>
                  <a:srgbClr val="8E8E8E"/>
                </a:solidFill>
              </a:rPr>
              <a:t>Often overlooked and created in a hurry, a company's brand is what they are conveying to their consumers. A brand is the company’s identify and therefore should be well thought out and deliberate.</a:t>
            </a:r>
          </a:p>
          <a:p>
            <a:pPr rtl="0">
              <a:spcBef>
                <a:spcPts val="0"/>
              </a:spcBef>
              <a:buNone/>
            </a:pPr>
            <a:r>
              <a:t/>
            </a:r>
            <a:endParaRPr sz="1400">
              <a:solidFill>
                <a:srgbClr val="8E8E8E"/>
              </a:solidFill>
            </a:endParaRPr>
          </a:p>
          <a:p>
            <a:pPr>
              <a:spcBef>
                <a:spcPts val="0"/>
              </a:spcBef>
              <a:buNone/>
            </a:pPr>
            <a:r>
              <a:rPr lang="en" sz="1400">
                <a:solidFill>
                  <a:srgbClr val="8E8E8E"/>
                </a:solidFill>
              </a:rPr>
              <a:t>Ex: Ritz  Carlton, Apple, Starbucks, Chick-Fil-A</a:t>
            </a:r>
          </a:p>
        </p:txBody>
      </p:sp>
      <p:pic>
        <p:nvPicPr>
          <p:cNvPr id="51" name="Shape 51"/>
          <p:cNvPicPr preferRelativeResize="0"/>
          <p:nvPr/>
        </p:nvPicPr>
        <p:blipFill>
          <a:blip r:embed="rId3">
            <a:alphaModFix/>
          </a:blip>
          <a:stretch>
            <a:fillRect/>
          </a:stretch>
        </p:blipFill>
        <p:spPr>
          <a:xfrm>
            <a:off x="882875" y="3421100"/>
            <a:ext cx="1464374" cy="1021625"/>
          </a:xfrm>
          <a:prstGeom prst="rect">
            <a:avLst/>
          </a:prstGeom>
          <a:noFill/>
          <a:ln>
            <a:noFill/>
          </a:ln>
        </p:spPr>
      </p:pic>
      <p:pic>
        <p:nvPicPr>
          <p:cNvPr id="52" name="Shape 52"/>
          <p:cNvPicPr preferRelativeResize="0"/>
          <p:nvPr/>
        </p:nvPicPr>
        <p:blipFill>
          <a:blip r:embed="rId4">
            <a:alphaModFix/>
          </a:blip>
          <a:stretch>
            <a:fillRect/>
          </a:stretch>
        </p:blipFill>
        <p:spPr>
          <a:xfrm>
            <a:off x="2877253" y="3503212"/>
            <a:ext cx="697977" cy="857400"/>
          </a:xfrm>
          <a:prstGeom prst="rect">
            <a:avLst/>
          </a:prstGeom>
          <a:noFill/>
          <a:ln>
            <a:noFill/>
          </a:ln>
        </p:spPr>
      </p:pic>
      <p:pic>
        <p:nvPicPr>
          <p:cNvPr id="53" name="Shape 53"/>
          <p:cNvPicPr preferRelativeResize="0"/>
          <p:nvPr/>
        </p:nvPicPr>
        <p:blipFill rotWithShape="1">
          <a:blip r:embed="rId5">
            <a:alphaModFix/>
          </a:blip>
          <a:srcRect b="16574" l="59229" r="15991" t="53518"/>
          <a:stretch/>
        </p:blipFill>
        <p:spPr>
          <a:xfrm>
            <a:off x="4223050" y="3354125"/>
            <a:ext cx="1307499" cy="1384424"/>
          </a:xfrm>
          <a:prstGeom prst="rect">
            <a:avLst/>
          </a:prstGeom>
          <a:noFill/>
          <a:ln>
            <a:noFill/>
          </a:ln>
        </p:spPr>
      </p:pic>
      <p:pic>
        <p:nvPicPr>
          <p:cNvPr id="54" name="Shape 54"/>
          <p:cNvPicPr preferRelativeResize="0"/>
          <p:nvPr/>
        </p:nvPicPr>
        <p:blipFill>
          <a:blip r:embed="rId6">
            <a:alphaModFix/>
          </a:blip>
          <a:stretch>
            <a:fillRect/>
          </a:stretch>
        </p:blipFill>
        <p:spPr>
          <a:xfrm>
            <a:off x="6010025" y="3535525"/>
            <a:ext cx="2271059" cy="10216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is marketing?</a:t>
            </a:r>
          </a:p>
        </p:txBody>
      </p:sp>
      <p:sp>
        <p:nvSpPr>
          <p:cNvPr id="60" name="Shape 6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17500" lvl="0" marL="457200" rtl="0">
              <a:spcBef>
                <a:spcPts val="0"/>
              </a:spcBef>
              <a:buClr>
                <a:srgbClr val="999999"/>
              </a:buClr>
              <a:buSzPct val="100000"/>
              <a:buFont typeface="Arial"/>
              <a:buChar char="●"/>
            </a:pPr>
            <a:r>
              <a:rPr lang="en" sz="1400">
                <a:solidFill>
                  <a:srgbClr val="999999"/>
                </a:solidFill>
              </a:rPr>
              <a:t>The activities that are involved in making people aware of a company's products, making sure that the products are available to be bought, etc. Such activities are normally called advertising</a:t>
            </a:r>
          </a:p>
          <a:p>
            <a:pPr rtl="0">
              <a:spcBef>
                <a:spcPts val="0"/>
              </a:spcBef>
              <a:buNone/>
            </a:pPr>
            <a:r>
              <a:rPr lang="en" sz="1100">
                <a:solidFill>
                  <a:srgbClr val="8E8E8E"/>
                </a:solidFill>
              </a:rPr>
              <a:t>Further research proved that internet and social media marketing generated more advances and inquiries, which in turn lead to higher sales in a company. </a:t>
            </a:r>
          </a:p>
          <a:p>
            <a:pPr rtl="0">
              <a:spcBef>
                <a:spcPts val="0"/>
              </a:spcBef>
              <a:buNone/>
            </a:pPr>
            <a:r>
              <a:rPr lang="en" sz="1100">
                <a:solidFill>
                  <a:srgbClr val="8E8E8E"/>
                </a:solidFill>
              </a:rPr>
              <a:t>Marketing is, like Tammy Brown of Mighty 8th Media said, “an essential tool if you want your business to grow. Marketing can take a business from concept to market, then support or improve it. If not, [a company’s] brand could potentially get deluded.”</a:t>
            </a:r>
          </a:p>
          <a:p>
            <a:pPr lvl="0">
              <a:spcBef>
                <a:spcPts val="0"/>
              </a:spcBef>
              <a:buNone/>
            </a:pPr>
            <a:r>
              <a:rPr lang="en" sz="1400">
                <a:solidFill>
                  <a:srgbClr val="B4A7D6"/>
                </a:solidFill>
                <a:latin typeface="Georgia"/>
                <a:ea typeface="Georgia"/>
                <a:cs typeface="Georgia"/>
                <a:sym typeface="Georgia"/>
              </a:rPr>
              <a:t>92% of marketers in 2014 claimed that social media marketing was important for their business, with 80% indicating their efforts increased traffic to their websites.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T.V. </a:t>
            </a:r>
          </a:p>
        </p:txBody>
      </p:sp>
      <p:pic>
        <p:nvPicPr>
          <p:cNvPr id="66" name="Shape 66"/>
          <p:cNvPicPr preferRelativeResize="0"/>
          <p:nvPr/>
        </p:nvPicPr>
        <p:blipFill>
          <a:blip r:embed="rId3">
            <a:alphaModFix/>
          </a:blip>
          <a:stretch>
            <a:fillRect/>
          </a:stretch>
        </p:blipFill>
        <p:spPr>
          <a:xfrm>
            <a:off x="1726475" y="1154825"/>
            <a:ext cx="5118673" cy="37665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pic>
        <p:nvPicPr>
          <p:cNvPr id="71" name="Shape 71"/>
          <p:cNvPicPr preferRelativeResize="0"/>
          <p:nvPr/>
        </p:nvPicPr>
        <p:blipFill>
          <a:blip r:embed="rId3">
            <a:alphaModFix/>
          </a:blip>
          <a:stretch>
            <a:fillRect/>
          </a:stretch>
        </p:blipFill>
        <p:spPr>
          <a:xfrm>
            <a:off x="811550" y="1210653"/>
            <a:ext cx="7520899" cy="3747924"/>
          </a:xfrm>
          <a:prstGeom prst="rect">
            <a:avLst/>
          </a:prstGeom>
          <a:noFill/>
          <a:ln>
            <a:noFill/>
          </a:ln>
        </p:spPr>
      </p:pic>
      <p:sp>
        <p:nvSpPr>
          <p:cNvPr id="72" name="Shape 72"/>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Print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pic>
        <p:nvPicPr>
          <p:cNvPr id="77" name="Shape 77"/>
          <p:cNvPicPr preferRelativeResize="0"/>
          <p:nvPr/>
        </p:nvPicPr>
        <p:blipFill>
          <a:blip r:embed="rId3">
            <a:alphaModFix/>
          </a:blip>
          <a:stretch>
            <a:fillRect/>
          </a:stretch>
        </p:blipFill>
        <p:spPr>
          <a:xfrm>
            <a:off x="2678513" y="0"/>
            <a:ext cx="3786972" cy="51435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pic>
        <p:nvPicPr>
          <p:cNvPr id="82" name="Shape 82"/>
          <p:cNvPicPr preferRelativeResize="0"/>
          <p:nvPr/>
        </p:nvPicPr>
        <p:blipFill>
          <a:blip r:embed="rId3">
            <a:alphaModFix/>
          </a:blip>
          <a:stretch>
            <a:fillRect/>
          </a:stretch>
        </p:blipFill>
        <p:spPr>
          <a:xfrm>
            <a:off x="628650" y="1014412"/>
            <a:ext cx="7886700" cy="3724275"/>
          </a:xfrm>
          <a:prstGeom prst="rect">
            <a:avLst/>
          </a:prstGeom>
          <a:noFill/>
          <a:ln>
            <a:noFill/>
          </a:ln>
        </p:spPr>
      </p:pic>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Internet/Social Media</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